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59" r:id="rId4"/>
  </p:sldMasterIdLst>
  <p:notesMasterIdLst>
    <p:notesMasterId r:id="rId8"/>
  </p:notesMasterIdLst>
  <p:handoutMasterIdLst>
    <p:handoutMasterId r:id="rId9"/>
  </p:handoutMasterIdLst>
  <p:sldIdLst>
    <p:sldId id="412" r:id="rId5"/>
    <p:sldId id="419" r:id="rId6"/>
    <p:sldId id="422" r:id="rId7"/>
  </p:sldIdLst>
  <p:sldSz cx="15119350" cy="10691813"/>
  <p:notesSz cx="6799263" cy="9929813"/>
  <p:embeddedFontLst>
    <p:embeddedFont>
      <p:font typeface="Fira Sans ExtraBold" panose="020B0903050000020004" pitchFamily="34" charset="0"/>
      <p:bold r:id="rId10"/>
      <p:boldItalic r:id="rId11"/>
    </p:embeddedFont>
    <p:embeddedFont>
      <p:font typeface="Fira Sans SemiBold" panose="020B0603050000020004" pitchFamily="34" charset="0"/>
      <p:bold r:id="rId12"/>
      <p:boldItalic r:id="rId1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ROTIN Thierr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CFF"/>
    <a:srgbClr val="4B5055"/>
    <a:srgbClr val="00ABE0"/>
    <a:srgbClr val="373CF5"/>
    <a:srgbClr val="0000CC"/>
    <a:srgbClr val="DDDDE5"/>
    <a:srgbClr val="F0FAFD"/>
    <a:srgbClr val="6666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33" autoAdjust="0"/>
    <p:restoredTop sz="96327" autoAdjust="0"/>
  </p:normalViewPr>
  <p:slideViewPr>
    <p:cSldViewPr snapToGrid="0">
      <p:cViewPr varScale="1">
        <p:scale>
          <a:sx n="73" d="100"/>
          <a:sy n="73" d="100"/>
        </p:scale>
        <p:origin x="1476" y="66"/>
      </p:cViewPr>
      <p:guideLst>
        <p:guide orient="horz" pos="3368"/>
        <p:guide pos="476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40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A9880C7-BD72-7AFB-0587-7B1932E0F6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FB0EE7-F471-3B3E-6DC5-B40C39DD73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27DFF-1885-46CF-B307-91FCFEF7C0B3}" type="datetimeFigureOut">
              <a:rPr lang="fr-FR" smtClean="0"/>
              <a:t>23/05/2024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AF26D9-1D7F-B186-55D3-AD0A1328F4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314AC5-33E0-6F5D-3AD1-6EA64AE19E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F665-65AF-47A8-B628-9806417BB3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800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078EB-BE72-4B4A-844E-B558E6EBB188}" type="datetimeFigureOut">
              <a:rPr lang="fr-FR" smtClean="0"/>
              <a:t>23/05/2024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868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23FF7-05C4-4020-A21B-8C162D114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54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4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89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4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78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23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678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124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57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Bleu électrique, capture d’écran, oiseau&#10;&#10;Description générée automatiquement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" y="0"/>
            <a:ext cx="15114751" cy="10691813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799" y="3595688"/>
            <a:ext cx="13794875" cy="354806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500" y="7471569"/>
            <a:ext cx="13782174" cy="129142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0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Intervenant</a:t>
            </a:r>
          </a:p>
        </p:txBody>
      </p:sp>
    </p:spTree>
    <p:extLst>
      <p:ext uri="{BB962C8B-B14F-4D97-AF65-F5344CB8AC3E}">
        <p14:creationId xmlns:p14="http://schemas.microsoft.com/office/powerpoint/2010/main" val="184319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9" y="0"/>
            <a:ext cx="15114751" cy="10691812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1316038"/>
            <a:ext cx="11106150" cy="354806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pic>
        <p:nvPicPr>
          <p:cNvPr id="7" name="Image 6" descr="Une image contenant conception, capture d’écran, ligne, Graphique&#10;&#10;Description générée automatiquement">
            <a:extLst>
              <a:ext uri="{FF2B5EF4-FFF2-40B4-BE49-F238E27FC236}">
                <a16:creationId xmlns:a16="http://schemas.microsoft.com/office/drawing/2014/main" id="{30D6263D-5CE0-D94F-8C3E-820B985EE6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626" y="1573212"/>
            <a:ext cx="4084625" cy="303371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638175" y="1316038"/>
            <a:ext cx="13843000" cy="476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638675" y="4864100"/>
            <a:ext cx="13842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499" y="4861719"/>
            <a:ext cx="13782175" cy="129142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0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</p:spTree>
    <p:extLst>
      <p:ext uri="{BB962C8B-B14F-4D97-AF65-F5344CB8AC3E}">
        <p14:creationId xmlns:p14="http://schemas.microsoft.com/office/powerpoint/2010/main" val="2755262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9" y="0"/>
            <a:ext cx="15114751" cy="10691812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83000" y="1331119"/>
            <a:ext cx="10960100" cy="354806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pic>
        <p:nvPicPr>
          <p:cNvPr id="7" name="Image 6" descr="Une image contenant conception, capture d’écran, ligne, Graphique&#10;&#10;Description générée automatiquement">
            <a:extLst>
              <a:ext uri="{FF2B5EF4-FFF2-40B4-BE49-F238E27FC236}">
                <a16:creationId xmlns:a16="http://schemas.microsoft.com/office/drawing/2014/main" id="{30D6263D-5CE0-D94F-8C3E-820B985EE6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38175" y="1562099"/>
            <a:ext cx="4084625" cy="303371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638175" y="1328738"/>
            <a:ext cx="13843000" cy="476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638675" y="4876800"/>
            <a:ext cx="13842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499" y="4874419"/>
            <a:ext cx="13782175" cy="129142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0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</p:spTree>
    <p:extLst>
      <p:ext uri="{BB962C8B-B14F-4D97-AF65-F5344CB8AC3E}">
        <p14:creationId xmlns:p14="http://schemas.microsoft.com/office/powerpoint/2010/main" val="7214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72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9" r:id="rId2"/>
    <p:sldLayoutId id="2147483877" r:id="rId3"/>
  </p:sldLayoutIdLst>
  <p:hf hdr="0" ftr="0" dt="0"/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 userDrawn="1">
          <p15:clr>
            <a:srgbClr val="F26B43"/>
          </p15:clr>
        </p15:guide>
        <p15:guide id="2" pos="4762" userDrawn="1">
          <p15:clr>
            <a:srgbClr val="F26B43"/>
          </p15:clr>
        </p15:guide>
        <p15:guide id="3" pos="655" userDrawn="1">
          <p15:clr>
            <a:srgbClr val="F26B43"/>
          </p15:clr>
        </p15:guide>
        <p15:guide id="4" pos="8897" userDrawn="1">
          <p15:clr>
            <a:srgbClr val="F26B43"/>
          </p15:clr>
        </p15:guide>
        <p15:guide id="5" pos="2681" userDrawn="1">
          <p15:clr>
            <a:srgbClr val="F26B43"/>
          </p15:clr>
        </p15:guide>
        <p15:guide id="6" pos="6843" userDrawn="1">
          <p15:clr>
            <a:srgbClr val="F26B43"/>
          </p15:clr>
        </p15:guide>
        <p15:guide id="7" orient="horz" pos="1669" userDrawn="1">
          <p15:clr>
            <a:srgbClr val="F26B43"/>
          </p15:clr>
        </p15:guide>
        <p15:guide id="8" orient="horz" pos="4993" userDrawn="1">
          <p15:clr>
            <a:srgbClr val="F26B43"/>
          </p15:clr>
        </p15:guide>
        <p15:guide id="9" pos="3047" userDrawn="1">
          <p15:clr>
            <a:srgbClr val="F26B43"/>
          </p15:clr>
        </p15:guide>
        <p15:guide id="10" pos="6450" userDrawn="1">
          <p15:clr>
            <a:srgbClr val="F26B43"/>
          </p15:clr>
        </p15:guide>
        <p15:guide id="11" orient="horz" pos="539" userDrawn="1">
          <p15:clr>
            <a:srgbClr val="F26B43"/>
          </p15:clr>
        </p15:guide>
        <p15:guide id="12" orient="horz" pos="608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Bleu électrique, capture d’écran, oiseau&#10;&#10;Description générée automatiquement">
            <a:extLst>
              <a:ext uri="{FF2B5EF4-FFF2-40B4-BE49-F238E27FC236}">
                <a16:creationId xmlns:a16="http://schemas.microsoft.com/office/drawing/2014/main" id="{164BBFF7-25B0-09C5-6F1C-55DB625A8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" y="0"/>
            <a:ext cx="15114751" cy="1069181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B689172-FC09-37C4-B189-54EC23D48172}"/>
              </a:ext>
            </a:extLst>
          </p:cNvPr>
          <p:cNvSpPr txBox="1"/>
          <p:nvPr/>
        </p:nvSpPr>
        <p:spPr>
          <a:xfrm>
            <a:off x="1105203" y="3026040"/>
            <a:ext cx="6120000" cy="5875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latin typeface="+mj-lt"/>
              </a:rPr>
              <a:t>Atelier 1 – Réaliser le bilan carbone d’un organisme de formation – SALLE </a:t>
            </a:r>
          </a:p>
          <a:p>
            <a:pPr marL="0" marR="0" lvl="0" indent="0" algn="l" defTabSz="1069208" rtl="0" eaLnBrk="1" fontAlgn="auto" latinLnBrk="0" hangingPunct="1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ira Sans SemiBold"/>
                <a:ea typeface="+mn-ea"/>
                <a:cs typeface="+mn-cs"/>
              </a:rPr>
              <a:t>Lisa MC ALLISTER, Directrice de la Transition Ecologique et l’Engagement Sociétal –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ira Sans SemiBold"/>
                <a:ea typeface="+mn-ea"/>
                <a:cs typeface="+mn-cs"/>
              </a:rPr>
              <a:t>Excelia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ira Sans SemiBold"/>
              <a:ea typeface="+mn-ea"/>
              <a:cs typeface="+mn-cs"/>
            </a:endParaRPr>
          </a:p>
          <a:p>
            <a:pPr marL="0" marR="0" lvl="0" indent="0" algn="l" defTabSz="1069208" rtl="0" eaLnBrk="1" fontAlgn="auto" latinLnBrk="0" hangingPunct="1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ira Sans SemiBold"/>
                <a:ea typeface="+mn-ea"/>
                <a:cs typeface="+mn-cs"/>
              </a:rPr>
              <a:t>Vincent DESMAISON, Chef de projet carbone – Coopérative Carbone</a:t>
            </a:r>
          </a:p>
          <a:p>
            <a:pPr marL="0" marR="0" lvl="0" indent="0" algn="l" defTabSz="1069208" rtl="0" eaLnBrk="1" fontAlgn="auto" latinLnBrk="0" hangingPunct="1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ira Sans SemiBold"/>
                <a:ea typeface="+mn-ea"/>
                <a:cs typeface="+mn-cs"/>
              </a:rPr>
              <a:t>Sandrine CAPELE, Directrice de la formation – CCI Maine-et-Loire</a:t>
            </a:r>
          </a:p>
          <a:p>
            <a:pPr marL="0" marR="0" lvl="0" indent="0" algn="l" defTabSz="1069208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endParaRPr lang="fr-FR" sz="1050" dirty="0">
              <a:solidFill>
                <a:schemeClr val="bg1"/>
              </a:solidFill>
              <a:latin typeface="Fira Sans SemiBold"/>
            </a:endParaRPr>
          </a:p>
          <a:p>
            <a:pPr marL="0" marR="0" lvl="0" indent="0" algn="l" defTabSz="1069208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fr-FR" sz="2000" dirty="0">
                <a:solidFill>
                  <a:schemeClr val="bg1"/>
                </a:solidFill>
                <a:latin typeface="+mj-lt"/>
              </a:rPr>
              <a:t>Atelier 2 – VAE, nouveau marché : partage de bonnes pratiques – SALLE</a:t>
            </a:r>
          </a:p>
          <a:p>
            <a:pPr defTabSz="1069208">
              <a:lnSpc>
                <a:spcPct val="150000"/>
              </a:lnSpc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Sylvie BOUSQUET, Directeur Formation et Développement des Compétences – CCI Corrèze</a:t>
            </a:r>
          </a:p>
          <a:p>
            <a:pPr defTabSz="1069208">
              <a:lnSpc>
                <a:spcPct val="150000"/>
              </a:lnSpc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Yann-Firmin HERRIOU, Fondateur &amp; Associé – Perspectives et Rebonds</a:t>
            </a:r>
          </a:p>
          <a:p>
            <a:pPr defTabSz="1069208">
              <a:defRPr/>
            </a:pPr>
            <a:endParaRPr lang="fr-FR" sz="1050" dirty="0">
              <a:solidFill>
                <a:schemeClr val="bg1"/>
              </a:solidFill>
              <a:latin typeface="Fira Sans SemiBold"/>
            </a:endParaRPr>
          </a:p>
          <a:p>
            <a:pPr defTabSz="1069208">
              <a:defRPr/>
            </a:pPr>
            <a:endParaRPr lang="fr-FR" sz="1050" dirty="0">
              <a:solidFill>
                <a:schemeClr val="bg1"/>
              </a:solidFill>
              <a:latin typeface="Fira Sans SemiBold"/>
            </a:endParaRPr>
          </a:p>
          <a:p>
            <a:pPr marL="0" marR="0" lvl="0" indent="0" algn="l" defTabSz="1069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Atelier 3 – </a:t>
            </a:r>
            <a:r>
              <a:rPr lang="fr-FR" sz="2000" dirty="0">
                <a:solidFill>
                  <a:schemeClr val="bg1"/>
                </a:solidFill>
                <a:latin typeface="+mj-lt"/>
              </a:rPr>
              <a:t>Commercialisation de la formation professionnelle continue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lang="fr-FR" sz="2000" dirty="0">
                <a:solidFill>
                  <a:schemeClr val="bg1"/>
                </a:solidFill>
                <a:latin typeface="+mj-lt"/>
              </a:rPr>
              <a:t>–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SALLE</a:t>
            </a:r>
          </a:p>
          <a:p>
            <a:pPr marL="0" marR="0" lvl="0" indent="0" algn="l" defTabSz="1069208" rtl="0" eaLnBrk="1" fontAlgn="auto" latinLnBrk="0" hangingPunct="1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Laurence SOURISSEAU, Responsable Formation continue– CCI Ille et Vilaine</a:t>
            </a:r>
          </a:p>
          <a:p>
            <a:pPr marL="0" marR="0" lvl="0" indent="0" algn="l" defTabSz="1069208" rtl="0" eaLnBrk="1" fontAlgn="auto" latinLnBrk="0" hangingPunct="1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Emmanuelle TAUNAY, Responsable du développement de la Formation Continue – CCI Maine et Loire</a:t>
            </a:r>
          </a:p>
          <a:p>
            <a:pPr marL="0" marR="0" lvl="0" indent="0" algn="l" defTabSz="1069208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endParaRPr lang="fr-FR" sz="1050" dirty="0">
              <a:solidFill>
                <a:schemeClr val="bg1"/>
              </a:solidFill>
              <a:latin typeface="Fira Sans SemiBold"/>
            </a:endParaRPr>
          </a:p>
          <a:p>
            <a:pPr marL="0" marR="0" lvl="0" indent="0" algn="l" defTabSz="1069208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endParaRPr lang="fr-FR" sz="1050" dirty="0">
              <a:solidFill>
                <a:schemeClr val="bg1"/>
              </a:solidFill>
              <a:latin typeface="Fira Sans SemiBold"/>
            </a:endParaRPr>
          </a:p>
          <a:p>
            <a:pPr marL="0" marR="0" lvl="0" indent="0" algn="l" defTabSz="10692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Atelier 4 – </a:t>
            </a:r>
            <a:r>
              <a:rPr lang="fr-FR" sz="2000" dirty="0">
                <a:solidFill>
                  <a:schemeClr val="bg1"/>
                </a:solidFill>
                <a:latin typeface="+mj-lt"/>
              </a:rPr>
              <a:t>Prévention des violences et harcèlement subis par les apprenants - SALLE</a:t>
            </a:r>
          </a:p>
          <a:p>
            <a:pPr marR="0" lvl="0" indent="0" defTabSz="1069208" fontAlgn="auto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Stéphanie MARTIN, Directrice ICEP – CCI Caen Normandie</a:t>
            </a:r>
          </a:p>
          <a:p>
            <a:pPr marR="0" lvl="0" indent="0" defTabSz="1069208" fontAlgn="auto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Françoise SANCHEZ, Directrice Pôle Formation et Gestion des Compétences – CCI du Doubs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EF17075-801E-64F0-9CE1-FAF183747962}"/>
              </a:ext>
            </a:extLst>
          </p:cNvPr>
          <p:cNvSpPr txBox="1"/>
          <p:nvPr/>
        </p:nvSpPr>
        <p:spPr>
          <a:xfrm>
            <a:off x="7894149" y="3026040"/>
            <a:ext cx="5978605" cy="5752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69208">
              <a:defRPr/>
            </a:pPr>
            <a:r>
              <a:rPr lang="fr-FR" sz="2000" dirty="0">
                <a:solidFill>
                  <a:schemeClr val="bg1"/>
                </a:solidFill>
                <a:latin typeface="+mj-lt"/>
              </a:rPr>
              <a:t>Atelier 5 – La mobilité européenne dans l’enseignement supérieur ; approche stratégique pour les formations en alternance – SALLE</a:t>
            </a:r>
          </a:p>
          <a:p>
            <a:pPr defTabSz="1069208">
              <a:lnSpc>
                <a:spcPct val="150000"/>
              </a:lnSpc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Morgane PRAUD -</a:t>
            </a:r>
            <a:r>
              <a:rPr lang="fr-FR" sz="1100" dirty="0">
                <a:solidFill>
                  <a:schemeClr val="bg1"/>
                </a:solidFill>
              </a:rPr>
              <a:t>Paola BOLOGNINI et Mélissa SIE – Euro App </a:t>
            </a:r>
            <a:r>
              <a:rPr lang="fr-FR" sz="1100" dirty="0" err="1">
                <a:solidFill>
                  <a:schemeClr val="bg1"/>
                </a:solidFill>
              </a:rPr>
              <a:t>Mobility</a:t>
            </a:r>
            <a:endParaRPr lang="fr-FR" sz="1100" dirty="0">
              <a:solidFill>
                <a:schemeClr val="bg1"/>
              </a:solidFill>
            </a:endParaRPr>
          </a:p>
          <a:p>
            <a:pPr defTabSz="1069208">
              <a:lnSpc>
                <a:spcPct val="150000"/>
              </a:lnSpc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 Agence Erasmus France </a:t>
            </a:r>
          </a:p>
          <a:p>
            <a:pPr defTabSz="1069208">
              <a:defRPr/>
            </a:pPr>
            <a:endParaRPr lang="fr-FR" sz="1050" dirty="0">
              <a:solidFill>
                <a:schemeClr val="bg1"/>
              </a:solidFill>
              <a:latin typeface="Fira Sans SemiBold"/>
            </a:endParaRPr>
          </a:p>
          <a:p>
            <a:pPr marR="0" lvl="0" indent="0" defTabSz="1069208" fontAlgn="auto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fr-FR" sz="2000" dirty="0">
                <a:solidFill>
                  <a:schemeClr val="bg1"/>
                </a:solidFill>
                <a:latin typeface="+mj-lt"/>
              </a:rPr>
              <a:t>Atelier 6 – La prise en compte des profils </a:t>
            </a:r>
            <a:r>
              <a:rPr lang="fr-FR" sz="2000" dirty="0" err="1">
                <a:solidFill>
                  <a:schemeClr val="bg1"/>
                </a:solidFill>
                <a:latin typeface="+mj-lt"/>
              </a:rPr>
              <a:t>dys</a:t>
            </a:r>
            <a:r>
              <a:rPr lang="fr-FR" sz="2000" dirty="0">
                <a:solidFill>
                  <a:schemeClr val="bg1"/>
                </a:solidFill>
                <a:latin typeface="+mj-lt"/>
              </a:rPr>
              <a:t>/handicap dans les parcours de formation - SALLE</a:t>
            </a:r>
          </a:p>
          <a:p>
            <a:pPr marR="0" lvl="0" indent="0" defTabSz="1069208" fontAlgn="auto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Karine OUFFAURE, Assistante CFA – CCI Corrèze</a:t>
            </a:r>
          </a:p>
          <a:p>
            <a:pPr marR="0" lvl="0" indent="0" defTabSz="1069208" fontAlgn="auto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Caroline PACHOUD, Cheffe de projet Handicap et Diversité – ATLAS</a:t>
            </a:r>
          </a:p>
          <a:p>
            <a:pPr marR="0" lvl="0" indent="0" defTabSz="1069208" fontAlgn="auto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endParaRPr lang="fr-FR" sz="1050" dirty="0">
              <a:solidFill>
                <a:schemeClr val="bg1"/>
              </a:solidFill>
              <a:latin typeface="Fira Sans SemiBold"/>
            </a:endParaRPr>
          </a:p>
          <a:p>
            <a:pPr marR="0" lvl="0" indent="0" defTabSz="1069208" fontAlgn="auto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fr-FR" sz="2000" dirty="0">
                <a:solidFill>
                  <a:schemeClr val="bg1"/>
                </a:solidFill>
                <a:latin typeface="+mj-lt"/>
              </a:rPr>
              <a:t>Atelier 7 – Qualiopi, nouvelles exigences - SALLE</a:t>
            </a:r>
          </a:p>
          <a:p>
            <a:pPr defTabSz="1069208">
              <a:lnSpc>
                <a:spcPct val="150000"/>
              </a:lnSpc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Thomas MARYNUS, Référent QUALIOPI – CCI Hauts-de-France</a:t>
            </a:r>
          </a:p>
          <a:p>
            <a:pPr defTabSz="1069208">
              <a:lnSpc>
                <a:spcPct val="150000"/>
              </a:lnSpc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Amélie BOSSARD, Directrice RSE des CCI de Maine et Loire et de la Mayenne</a:t>
            </a:r>
          </a:p>
          <a:p>
            <a:pPr marR="0" lvl="0" indent="0" defTabSz="1069208" fontAlgn="auto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endParaRPr lang="fr-FR" sz="2000" dirty="0">
              <a:solidFill>
                <a:schemeClr val="bg1"/>
              </a:solidFill>
              <a:latin typeface="Fira Sans SemiBold"/>
            </a:endParaRPr>
          </a:p>
          <a:p>
            <a:pPr defTabSz="1069208">
              <a:defRPr/>
            </a:pPr>
            <a:r>
              <a:rPr lang="fr-FR" sz="2000" dirty="0">
                <a:solidFill>
                  <a:schemeClr val="bg1"/>
                </a:solidFill>
                <a:latin typeface="+mj-lt"/>
              </a:rPr>
              <a:t>Atelier 8 – L’usage de l’intelligence artificielle générative en formation - SALLE</a:t>
            </a:r>
          </a:p>
          <a:p>
            <a:pPr marR="0" lvl="0" indent="0" defTabSz="1069208" fontAlgn="auto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Laurent DENET, Directeur Institut méditerranéen d’études et de recherche en informatique et robotique – IMERIR – CCI Pyrénées-Orientales</a:t>
            </a:r>
          </a:p>
          <a:p>
            <a:pPr marR="0" lvl="0" indent="0" defTabSz="1069208" fontAlgn="auto">
              <a:lnSpc>
                <a:spcPct val="150000"/>
              </a:lnSpc>
              <a:buClrTx/>
              <a:buSzTx/>
              <a:buFontTx/>
              <a:buNone/>
              <a:tabLst/>
              <a:defRPr/>
            </a:pPr>
            <a:r>
              <a:rPr lang="fr-FR" sz="1100" dirty="0">
                <a:solidFill>
                  <a:schemeClr val="bg1"/>
                </a:solidFill>
                <a:latin typeface="Fira Sans SemiBold"/>
              </a:rPr>
              <a:t>Rudy MOLINILLO, Expert IA – IMERIR – CCI Pyrénées-Orientales</a:t>
            </a:r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876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59949EC-300B-1411-EE9A-615B255184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r>
              <a:rPr lang="fr-FR" sz="8800" dirty="0"/>
              <a:t>AMPHI 300</a:t>
            </a:r>
          </a:p>
          <a:p>
            <a:pPr algn="ctr"/>
            <a:r>
              <a:rPr lang="fr-FR" dirty="0"/>
              <a:t>PARKING</a:t>
            </a:r>
          </a:p>
        </p:txBody>
      </p:sp>
    </p:spTree>
    <p:extLst>
      <p:ext uri="{BB962C8B-B14F-4D97-AF65-F5344CB8AC3E}">
        <p14:creationId xmlns:p14="http://schemas.microsoft.com/office/powerpoint/2010/main" val="3104649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D588C0D-1B97-9C4B-AEC0-DB314B79BBF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8855075"/>
            <a:ext cx="1054100" cy="320675"/>
          </a:xfrm>
          <a:prstGeom prst="rect">
            <a:avLst/>
          </a:prstGeom>
        </p:spPr>
        <p:txBody>
          <a:bodyPr/>
          <a:lstStyle/>
          <a:p>
            <a:fld id="{69E40403-B73B-C545-B6E4-CBB5CF4BD001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Espace réservé du texte 1">
            <a:extLst>
              <a:ext uri="{FF2B5EF4-FFF2-40B4-BE49-F238E27FC236}">
                <a16:creationId xmlns:a16="http://schemas.microsoft.com/office/drawing/2014/main" id="{F5346F56-7109-65D0-2953-363ADF0FA4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83000" y="1331913"/>
            <a:ext cx="10960100" cy="3546475"/>
          </a:xfrm>
        </p:spPr>
        <p:txBody>
          <a:bodyPr/>
          <a:lstStyle/>
          <a:p>
            <a:pPr algn="ctr"/>
            <a:r>
              <a:rPr lang="fr-FR" sz="8800" dirty="0"/>
              <a:t>AMPHI 300</a:t>
            </a:r>
          </a:p>
          <a:p>
            <a:pPr algn="ctr"/>
            <a:r>
              <a:rPr lang="fr-FR" dirty="0"/>
              <a:t>PARKING</a:t>
            </a:r>
          </a:p>
        </p:txBody>
      </p:sp>
    </p:spTree>
    <p:extLst>
      <p:ext uri="{BB962C8B-B14F-4D97-AF65-F5344CB8AC3E}">
        <p14:creationId xmlns:p14="http://schemas.microsoft.com/office/powerpoint/2010/main" val="42238819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ira">
      <a:majorFont>
        <a:latin typeface="Fira Sans ExtraBold"/>
        <a:ea typeface=""/>
        <a:cs typeface=""/>
      </a:majorFont>
      <a:minorFont>
        <a:latin typeface="Fira Sans SemiBold"/>
        <a:ea typeface=""/>
        <a:cs typeface="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ée un document." ma:contentTypeScope="" ma:versionID="4ae2780f18c3eedc2bd265982202ee32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0b14b16d4b9d74cc553f8935976e0989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Props1.xml><?xml version="1.0" encoding="utf-8"?>
<ds:datastoreItem xmlns:ds="http://schemas.openxmlformats.org/officeDocument/2006/customXml" ds:itemID="{4D87BDF4-E99A-4101-A641-7673C93334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1F502E-1BAC-41C0-832C-E9484A9AA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294D43E-C53F-465E-9076-C624EF6AA330}">
  <ds:schemaRefs>
    <ds:schemaRef ds:uri="http://schemas.microsoft.com/office/2006/metadata/properties"/>
    <ds:schemaRef ds:uri="http://schemas.microsoft.com/office/infopath/2007/PartnerControls"/>
    <ds:schemaRef ds:uri="0ae1c92c-21ff-40fa-b529-58d93339239a"/>
    <ds:schemaRef ds:uri="559fdad3-229c-4548-8a95-e6daaaa37bb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7420</TotalTime>
  <Words>310</Words>
  <Application>Microsoft Office PowerPoint</Application>
  <PresentationFormat>Personnalisé</PresentationFormat>
  <Paragraphs>38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Fira Sans SemiBold</vt:lpstr>
      <vt:lpstr>Fira Sans ExtraBold</vt:lpstr>
      <vt:lpstr>Thème Office 2013 – 2022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Thierry Perrotin</dc:creator>
  <cp:keywords/>
  <dc:description/>
  <cp:lastModifiedBy>Thierry Perrotin</cp:lastModifiedBy>
  <cp:revision>113</cp:revision>
  <cp:lastPrinted>2022-10-06T17:08:26Z</cp:lastPrinted>
  <dcterms:created xsi:type="dcterms:W3CDTF">2017-08-29T10:25:11Z</dcterms:created>
  <dcterms:modified xsi:type="dcterms:W3CDTF">2024-05-23T18:11:36Z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f93e5f-d3c2-49a7-ba94-15405423c204_Enabled">
    <vt:lpwstr>true</vt:lpwstr>
  </property>
  <property fmtid="{D5CDD505-2E9C-101B-9397-08002B2CF9AE}" pid="3" name="MSIP_Label_23f93e5f-d3c2-49a7-ba94-15405423c204_SetDate">
    <vt:lpwstr>2022-09-11T16:42:28Z</vt:lpwstr>
  </property>
  <property fmtid="{D5CDD505-2E9C-101B-9397-08002B2CF9AE}" pid="4" name="MSIP_Label_23f93e5f-d3c2-49a7-ba94-15405423c204_Method">
    <vt:lpwstr>Standard</vt:lpwstr>
  </property>
  <property fmtid="{D5CDD505-2E9C-101B-9397-08002B2CF9AE}" pid="5" name="MSIP_Label_23f93e5f-d3c2-49a7-ba94-15405423c204_Name">
    <vt:lpwstr>SE Internal</vt:lpwstr>
  </property>
  <property fmtid="{D5CDD505-2E9C-101B-9397-08002B2CF9AE}" pid="6" name="MSIP_Label_23f93e5f-d3c2-49a7-ba94-15405423c204_SiteId">
    <vt:lpwstr>6e51e1ad-c54b-4b39-b598-0ffe9ae68fef</vt:lpwstr>
  </property>
  <property fmtid="{D5CDD505-2E9C-101B-9397-08002B2CF9AE}" pid="7" name="MSIP_Label_23f93e5f-d3c2-49a7-ba94-15405423c204_ActionId">
    <vt:lpwstr>2650d491-3e30-45fb-bf6e-bac026c49d0b</vt:lpwstr>
  </property>
  <property fmtid="{D5CDD505-2E9C-101B-9397-08002B2CF9AE}" pid="8" name="MSIP_Label_23f93e5f-d3c2-49a7-ba94-15405423c204_ContentBits">
    <vt:lpwstr>2</vt:lpwstr>
  </property>
  <property fmtid="{D5CDD505-2E9C-101B-9397-08002B2CF9AE}" pid="9" name="ContentTypeId">
    <vt:lpwstr>0x0101002069611CAFB7CF4A8F87A832AA20E046</vt:lpwstr>
  </property>
  <property fmtid="{D5CDD505-2E9C-101B-9397-08002B2CF9AE}" pid="10" name="MediaServiceImageTags">
    <vt:lpwstr/>
  </property>
</Properties>
</file>